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4"/>
  </p:notesMasterIdLst>
  <p:sldIdLst>
    <p:sldId id="259" r:id="rId3"/>
  </p:sldIdLst>
  <p:sldSz cx="6858000" cy="9144000" type="screen4x3"/>
  <p:notesSz cx="6797675" cy="99266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CCFF"/>
    <a:srgbClr val="9999FF"/>
    <a:srgbClr val="CC0000"/>
    <a:srgbClr val="FF0066"/>
    <a:srgbClr val="3333CC"/>
    <a:srgbClr val="FF99FF"/>
    <a:srgbClr val="FF66FF"/>
    <a:srgbClr val="FFFF00"/>
    <a:srgbClr val="66FF33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505" autoAdjust="0"/>
  </p:normalViewPr>
  <p:slideViewPr>
    <p:cSldViewPr>
      <p:cViewPr>
        <p:scale>
          <a:sx n="81" d="100"/>
          <a:sy n="81" d="100"/>
        </p:scale>
        <p:origin x="-894" y="-72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332"/>
          </a:xfrm>
          <a:prstGeom prst="rect">
            <a:avLst/>
          </a:prstGeom>
        </p:spPr>
        <p:txBody>
          <a:bodyPr vert="horz" lIns="91426" tIns="45713" rIns="91426" bIns="4571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6332"/>
          </a:xfrm>
          <a:prstGeom prst="rect">
            <a:avLst/>
          </a:prstGeom>
        </p:spPr>
        <p:txBody>
          <a:bodyPr vert="horz" lIns="91426" tIns="45713" rIns="91426" bIns="45713" rtlCol="0"/>
          <a:lstStyle>
            <a:lvl1pPr algn="r">
              <a:defRPr sz="1200"/>
            </a:lvl1pPr>
          </a:lstStyle>
          <a:p>
            <a:fld id="{549FD9AF-0A5C-42FA-B532-8BBB8E7043DD}" type="datetimeFigureOut">
              <a:rPr kumimoji="1" lang="ja-JP" altLang="en-US" smtClean="0"/>
              <a:t>2018/12/17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003425" y="744538"/>
            <a:ext cx="27908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6" tIns="45713" rIns="91426" bIns="4571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426" tIns="45713" rIns="91426" bIns="45713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1" y="9428583"/>
            <a:ext cx="2945659" cy="496332"/>
          </a:xfrm>
          <a:prstGeom prst="rect">
            <a:avLst/>
          </a:prstGeom>
        </p:spPr>
        <p:txBody>
          <a:bodyPr vert="horz" lIns="91426" tIns="45713" rIns="91426" bIns="4571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0444" y="9428583"/>
            <a:ext cx="2945659" cy="496332"/>
          </a:xfrm>
          <a:prstGeom prst="rect">
            <a:avLst/>
          </a:prstGeom>
        </p:spPr>
        <p:txBody>
          <a:bodyPr vert="horz" lIns="91426" tIns="45713" rIns="91426" bIns="45713" rtlCol="0" anchor="b"/>
          <a:lstStyle>
            <a:lvl1pPr algn="r">
              <a:defRPr sz="1200"/>
            </a:lvl1pPr>
          </a:lstStyle>
          <a:p>
            <a:fld id="{C013CB3C-884B-40DD-A7A9-D878709FD4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974920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74EC6-A364-43B2-A64C-3A359F1D4089}" type="datetimeFigureOut">
              <a:rPr kumimoji="1" lang="ja-JP" altLang="en-US" smtClean="0"/>
              <a:t>2018/12/17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53526-7DD7-4413-825A-7F839971994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07285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74EC6-A364-43B2-A64C-3A359F1D4089}" type="datetimeFigureOut">
              <a:rPr kumimoji="1" lang="ja-JP" altLang="en-US" smtClean="0"/>
              <a:t>2018/12/17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53526-7DD7-4413-825A-7F839971994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904871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74EC6-A364-43B2-A64C-3A359F1D4089}" type="datetimeFigureOut">
              <a:rPr kumimoji="1" lang="ja-JP" altLang="en-US" smtClean="0"/>
              <a:t>2018/12/17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53526-7DD7-4413-825A-7F839971994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150568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74EC6-A364-43B2-A64C-3A359F1D4089}" type="datetimeFigureOut">
              <a:rPr kumimoji="1" lang="ja-JP" altLang="en-US" smtClean="0"/>
              <a:t>2018/12/17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53526-7DD7-4413-825A-7F839971994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061375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74EC6-A364-43B2-A64C-3A359F1D4089}" type="datetimeFigureOut">
              <a:rPr kumimoji="1" lang="ja-JP" altLang="en-US" smtClean="0"/>
              <a:t>2018/12/17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53526-7DD7-4413-825A-7F839971994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508168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74EC6-A364-43B2-A64C-3A359F1D4089}" type="datetimeFigureOut">
              <a:rPr kumimoji="1" lang="ja-JP" altLang="en-US" smtClean="0"/>
              <a:t>2018/12/17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53526-7DD7-4413-825A-7F839971994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076468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74EC6-A364-43B2-A64C-3A359F1D4089}" type="datetimeFigureOut">
              <a:rPr kumimoji="1" lang="ja-JP" altLang="en-US" smtClean="0"/>
              <a:t>2018/12/17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53526-7DD7-4413-825A-7F839971994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30274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74EC6-A364-43B2-A64C-3A359F1D4089}" type="datetimeFigureOut">
              <a:rPr kumimoji="1" lang="ja-JP" altLang="en-US" smtClean="0"/>
              <a:t>2018/12/17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53526-7DD7-4413-825A-7F839971994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542865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74EC6-A364-43B2-A64C-3A359F1D4089}" type="datetimeFigureOut">
              <a:rPr kumimoji="1" lang="ja-JP" altLang="en-US" smtClean="0"/>
              <a:t>2018/12/17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53526-7DD7-4413-825A-7F839971994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257063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74EC6-A364-43B2-A64C-3A359F1D4089}" type="datetimeFigureOut">
              <a:rPr kumimoji="1" lang="ja-JP" altLang="en-US" smtClean="0"/>
              <a:t>2018/12/17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53526-7DD7-4413-825A-7F839971994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46051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74EC6-A364-43B2-A64C-3A359F1D4089}" type="datetimeFigureOut">
              <a:rPr kumimoji="1" lang="ja-JP" altLang="en-US" smtClean="0"/>
              <a:t>2018/12/17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53526-7DD7-4413-825A-7F839971994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53940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857250" y="1496484"/>
            <a:ext cx="5143500" cy="3183467"/>
          </a:xfrm>
        </p:spPr>
        <p:txBody>
          <a:bodyPr anchor="b"/>
          <a:lstStyle>
            <a:lvl1pPr algn="ctr">
              <a:defRPr sz="3375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350"/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A3C71-A510-4CD0-9411-11918EB8A5E0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2018/12/17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D34B9-35B8-419E-AC48-3DB899CDCA6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36885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A3C71-A510-4CD0-9411-11918EB8A5E0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2018/12/17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D34B9-35B8-419E-AC48-3DB899CDCA6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41460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67916" y="2279652"/>
            <a:ext cx="5915025" cy="3803649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67916" y="6119285"/>
            <a:ext cx="5915025" cy="2000249"/>
          </a:xfrm>
        </p:spPr>
        <p:txBody>
          <a:bodyPr/>
          <a:lstStyle>
            <a:lvl1pPr marL="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A3C71-A510-4CD0-9411-11918EB8A5E0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2018/12/17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D34B9-35B8-419E-AC48-3DB899CDCA6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94456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A3C71-A510-4CD0-9411-11918EB8A5E0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2018/12/17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D34B9-35B8-419E-AC48-3DB899CDCA6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79510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72381" y="486834"/>
            <a:ext cx="5915025" cy="1767417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A3C71-A510-4CD0-9411-11918EB8A5E0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2018/12/17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D34B9-35B8-419E-AC48-3DB899CDCA6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14333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A3C71-A510-4CD0-9411-11918EB8A5E0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2018/12/17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D34B9-35B8-419E-AC48-3DB899CDCA6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429217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A3C71-A510-4CD0-9411-11918EB8A5E0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2018/12/17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D34B9-35B8-419E-AC48-3DB899CDCA6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454038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3" cy="21336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915543" y="1316567"/>
            <a:ext cx="3471863" cy="6498167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3" cy="508211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A3C71-A510-4CD0-9411-11918EB8A5E0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2018/12/17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D34B9-35B8-419E-AC48-3DB899CDCA6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61674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3" cy="21336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2915543" y="1316567"/>
            <a:ext cx="3471863" cy="6498167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3" cy="508211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A3C71-A510-4CD0-9411-11918EB8A5E0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2018/12/17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D34B9-35B8-419E-AC48-3DB899CDCA6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53603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A3C71-A510-4CD0-9411-11918EB8A5E0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2018/12/17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D34B9-35B8-419E-AC48-3DB899CDCA6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118608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4907756" y="486834"/>
            <a:ext cx="1478756" cy="7749117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71487" y="486834"/>
            <a:ext cx="4350544" cy="7749117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A3C71-A510-4CD0-9411-11918EB8A5E0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2018/12/17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D34B9-35B8-419E-AC48-3DB899CDCA6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148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20000"/>
                <a:lumOff val="80000"/>
              </a:schemeClr>
            </a:gs>
            <a:gs pos="51000">
              <a:srgbClr val="FFFFFF"/>
            </a:gs>
            <a:gs pos="100000">
              <a:schemeClr val="accent1">
                <a:lumMod val="20000"/>
                <a:lumOff val="80000"/>
                <a:alpha val="49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774EC6-A364-43B2-A64C-3A359F1D4089}" type="datetimeFigureOut">
              <a:rPr kumimoji="1" lang="ja-JP" altLang="en-US" smtClean="0"/>
              <a:t>2018/12/17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B53526-7DD7-4413-825A-7F839971994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134873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20000"/>
                <a:lumOff val="80000"/>
              </a:schemeClr>
            </a:gs>
            <a:gs pos="51000">
              <a:srgbClr val="FFFFFF"/>
            </a:gs>
            <a:gs pos="100000">
              <a:schemeClr val="accent1">
                <a:lumMod val="20000"/>
                <a:lumOff val="80000"/>
                <a:alpha val="49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71488" y="486834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71488" y="8475134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AA3C71-A510-4CD0-9411-11918EB8A5E0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2018/12/17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271713" y="8475134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843463" y="8475134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2D34B9-35B8-419E-AC48-3DB899CDCA6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4674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kumimoji="1" sz="24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8588" indent="-128588" algn="l" defTabSz="51435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kumimoji="1"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国立がん研究センターのシンボルマーク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472" y="342605"/>
            <a:ext cx="498181" cy="498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正方形/長方形 4"/>
          <p:cNvSpPr/>
          <p:nvPr/>
        </p:nvSpPr>
        <p:spPr>
          <a:xfrm>
            <a:off x="757654" y="168915"/>
            <a:ext cx="6002189" cy="789952"/>
          </a:xfrm>
          <a:prstGeom prst="rect">
            <a:avLst/>
          </a:prstGeom>
        </p:spPr>
        <p:txBody>
          <a:bodyPr wrap="square" lIns="81264" tIns="40632" rIns="81264" bIns="40632">
            <a:spAutoFit/>
          </a:bodyPr>
          <a:lstStyle/>
          <a:p>
            <a:r>
              <a:rPr lang="ja-JP" altLang="en-US" sz="2100" dirty="0">
                <a:latin typeface="HGP創英ﾌﾟﾚｾﾞﾝｽEB" pitchFamily="18" charset="-128"/>
                <a:ea typeface="HGP創英ﾌﾟﾚｾﾞﾝｽEB" pitchFamily="18" charset="-128"/>
              </a:rPr>
              <a:t>国立研究開発法人　国立がん研究センター東病院</a:t>
            </a:r>
            <a:endParaRPr lang="en-US" altLang="ja-JP" sz="2100" dirty="0">
              <a:latin typeface="HGP創英ﾌﾟﾚｾﾞﾝｽEB" pitchFamily="18" charset="-128"/>
              <a:ea typeface="HGP創英ﾌﾟﾚｾﾞﾝｽEB" pitchFamily="18" charset="-128"/>
            </a:endParaRPr>
          </a:p>
          <a:p>
            <a:r>
              <a:rPr lang="ja-JP" altLang="en-US" sz="2500" dirty="0">
                <a:solidFill>
                  <a:srgbClr val="C00000"/>
                </a:solidFill>
                <a:latin typeface="HGP創英ﾌﾟﾚｾﾞﾝｽEB" pitchFamily="18" charset="-128"/>
                <a:ea typeface="HGP創英ﾌﾟﾚｾﾞﾝｽEB" pitchFamily="18" charset="-128"/>
              </a:rPr>
              <a:t>ＦＡＸ：０４</a:t>
            </a:r>
            <a:r>
              <a:rPr lang="en-US" altLang="ja-JP" sz="2500" dirty="0">
                <a:solidFill>
                  <a:srgbClr val="C00000"/>
                </a:solidFill>
                <a:latin typeface="HGP創英ﾌﾟﾚｾﾞﾝｽEB" pitchFamily="18" charset="-128"/>
                <a:ea typeface="HGP創英ﾌﾟﾚｾﾞﾝｽEB" pitchFamily="18" charset="-128"/>
              </a:rPr>
              <a:t>-</a:t>
            </a:r>
            <a:r>
              <a:rPr lang="ja-JP" altLang="en-US" sz="2500" dirty="0">
                <a:solidFill>
                  <a:srgbClr val="C00000"/>
                </a:solidFill>
                <a:latin typeface="HGP創英ﾌﾟﾚｾﾞﾝｽEB" pitchFamily="18" charset="-128"/>
                <a:ea typeface="HGP創英ﾌﾟﾚｾﾞﾝｽEB" pitchFamily="18" charset="-128"/>
              </a:rPr>
              <a:t>７１３１－９９６０</a:t>
            </a:r>
            <a:endParaRPr lang="en-US" altLang="ja-JP" sz="2500" dirty="0">
              <a:solidFill>
                <a:srgbClr val="C00000"/>
              </a:solidFill>
              <a:latin typeface="HGP創英ﾌﾟﾚｾﾞﾝｽEB" pitchFamily="18" charset="-128"/>
              <a:ea typeface="HGP創英ﾌﾟﾚｾﾞﾝｽEB" pitchFamily="18" charset="-128"/>
            </a:endParaRPr>
          </a:p>
        </p:txBody>
      </p:sp>
      <p:graphicFrame>
        <p:nvGraphicFramePr>
          <p:cNvPr id="7" name="表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7257611"/>
              </p:ext>
            </p:extLst>
          </p:nvPr>
        </p:nvGraphicFramePr>
        <p:xfrm>
          <a:off x="537953" y="1331640"/>
          <a:ext cx="5682026" cy="29046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2695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65507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600609">
                <a:tc gridSpan="2">
                  <a:txBody>
                    <a:bodyPr/>
                    <a:lstStyle/>
                    <a:p>
                      <a:r>
                        <a:rPr kumimoji="1" lang="ja-JP" altLang="en-US" sz="1100" dirty="0" smtClean="0">
                          <a:solidFill>
                            <a:schemeClr val="tx1"/>
                          </a:solidFill>
                        </a:rPr>
                        <a:t>平成</a:t>
                      </a:r>
                      <a:r>
                        <a:rPr kumimoji="1" lang="en-US" altLang="ja-JP" sz="1100" dirty="0" smtClean="0">
                          <a:solidFill>
                            <a:schemeClr val="tx1"/>
                          </a:solidFill>
                        </a:rPr>
                        <a:t>31</a:t>
                      </a:r>
                      <a:r>
                        <a:rPr kumimoji="1" lang="ja-JP" altLang="en-US" sz="1100" dirty="0" smtClean="0">
                          <a:solidFill>
                            <a:schemeClr val="tx1"/>
                          </a:solidFill>
                        </a:rPr>
                        <a:t>年</a:t>
                      </a:r>
                      <a:r>
                        <a:rPr kumimoji="1" lang="en-US" altLang="ja-JP" sz="11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kumimoji="1" lang="ja-JP" altLang="en-US" sz="1100" dirty="0" smtClean="0">
                          <a:solidFill>
                            <a:schemeClr val="tx1"/>
                          </a:solidFill>
                        </a:rPr>
                        <a:t>月</a:t>
                      </a:r>
                      <a:r>
                        <a:rPr kumimoji="1" lang="en-US" altLang="ja-JP" sz="1100" dirty="0" smtClean="0">
                          <a:solidFill>
                            <a:schemeClr val="tx1"/>
                          </a:solidFill>
                        </a:rPr>
                        <a:t>28</a:t>
                      </a:r>
                      <a:r>
                        <a:rPr kumimoji="1" lang="ja-JP" altLang="en-US" sz="1100" dirty="0" smtClean="0">
                          <a:solidFill>
                            <a:schemeClr val="tx1"/>
                          </a:solidFill>
                        </a:rPr>
                        <a:t>日（木）</a:t>
                      </a:r>
                      <a:endParaRPr kumimoji="1" lang="en-US" altLang="ja-JP" sz="1100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kumimoji="1" lang="ja-JP" altLang="en-US" sz="1100" dirty="0" smtClean="0">
                          <a:solidFill>
                            <a:schemeClr val="tx1"/>
                          </a:solidFill>
                        </a:rPr>
                        <a:t>講演会：  </a:t>
                      </a:r>
                      <a:r>
                        <a:rPr kumimoji="1" lang="en-US" altLang="ja-JP" sz="110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r>
                        <a:rPr kumimoji="1" lang="ja-JP" altLang="en-US" sz="1100" dirty="0" smtClean="0">
                          <a:solidFill>
                            <a:schemeClr val="tx1"/>
                          </a:solidFill>
                        </a:rPr>
                        <a:t>時～</a:t>
                      </a:r>
                      <a:r>
                        <a:rPr kumimoji="1" lang="en-US" altLang="ja-JP" sz="1100" dirty="0" smtClean="0">
                          <a:solidFill>
                            <a:schemeClr val="tx1"/>
                          </a:solidFill>
                        </a:rPr>
                        <a:t>11</a:t>
                      </a:r>
                      <a:r>
                        <a:rPr kumimoji="1" lang="ja-JP" altLang="en-US" sz="1100" dirty="0" smtClean="0">
                          <a:solidFill>
                            <a:schemeClr val="tx1"/>
                          </a:solidFill>
                        </a:rPr>
                        <a:t>時</a:t>
                      </a:r>
                      <a:r>
                        <a:rPr kumimoji="1" lang="ja-JP" altLang="en-US" sz="1100" dirty="0" smtClean="0">
                          <a:solidFill>
                            <a:schemeClr val="tx1"/>
                          </a:solidFill>
                        </a:rPr>
                        <a:t>　</a:t>
                      </a:r>
                      <a:r>
                        <a:rPr kumimoji="1" lang="ja-JP" altLang="en-US" sz="1100" dirty="0" smtClean="0">
                          <a:solidFill>
                            <a:schemeClr val="tx1"/>
                          </a:solidFill>
                        </a:rPr>
                        <a:t>講師（秋元　哲夫）</a:t>
                      </a:r>
                      <a:r>
                        <a:rPr kumimoji="1" lang="ja-JP" altLang="en-US" sz="1100" dirty="0" smtClean="0">
                          <a:solidFill>
                            <a:schemeClr val="tx1"/>
                          </a:solidFill>
                        </a:rPr>
                        <a:t>　</a:t>
                      </a:r>
                      <a:endParaRPr kumimoji="1" lang="en-US" altLang="ja-JP" sz="1100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kumimoji="1" lang="ja-JP" altLang="en-US" sz="1100" dirty="0" smtClean="0">
                          <a:solidFill>
                            <a:schemeClr val="tx1"/>
                          </a:solidFill>
                        </a:rPr>
                        <a:t>受験ガイダンス：</a:t>
                      </a:r>
                      <a:r>
                        <a:rPr kumimoji="1" lang="en-US" altLang="ja-JP" sz="1100" dirty="0" smtClean="0">
                          <a:solidFill>
                            <a:schemeClr val="tx1"/>
                          </a:solidFill>
                        </a:rPr>
                        <a:t>11</a:t>
                      </a:r>
                      <a:r>
                        <a:rPr kumimoji="1" lang="ja-JP" altLang="en-US" sz="1100" dirty="0" smtClean="0">
                          <a:solidFill>
                            <a:schemeClr val="tx1"/>
                          </a:solidFill>
                        </a:rPr>
                        <a:t>時</a:t>
                      </a:r>
                      <a:r>
                        <a:rPr kumimoji="1" lang="en-US" altLang="ja-JP" sz="110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r>
                        <a:rPr kumimoji="1" lang="ja-JP" altLang="en-US" sz="1100" smtClean="0">
                          <a:solidFill>
                            <a:schemeClr val="tx1"/>
                          </a:solidFill>
                        </a:rPr>
                        <a:t>分～</a:t>
                      </a:r>
                      <a:r>
                        <a:rPr kumimoji="1" lang="en-US" altLang="ja-JP" sz="1100" dirty="0" smtClean="0">
                          <a:solidFill>
                            <a:schemeClr val="tx1"/>
                          </a:solidFill>
                        </a:rPr>
                        <a:t>14</a:t>
                      </a:r>
                      <a:r>
                        <a:rPr kumimoji="1" lang="ja-JP" altLang="en-US" sz="1100" dirty="0" smtClean="0">
                          <a:solidFill>
                            <a:schemeClr val="tx1"/>
                          </a:solidFill>
                        </a:rPr>
                        <a:t>時</a:t>
                      </a:r>
                      <a:endParaRPr kumimoji="1" lang="ja-JP" alt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marL="82935" marR="82935" marT="40041" marB="400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76000">
                <a:tc>
                  <a:txBody>
                    <a:bodyPr/>
                    <a:lstStyle/>
                    <a:p>
                      <a:r>
                        <a:rPr kumimoji="1" lang="ja-JP" altLang="en-US" sz="900" dirty="0" smtClean="0"/>
                        <a:t>お名前</a:t>
                      </a:r>
                      <a:endParaRPr kumimoji="1" lang="ja-JP" altLang="en-US" sz="900" dirty="0"/>
                    </a:p>
                  </a:txBody>
                  <a:tcPr marL="82935" marR="82935" marT="40041" marB="4004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900" dirty="0" smtClean="0"/>
                        <a:t>所属</a:t>
                      </a:r>
                      <a:endParaRPr kumimoji="1" lang="ja-JP" altLang="en-US" sz="900" dirty="0"/>
                    </a:p>
                  </a:txBody>
                  <a:tcPr marL="82935" marR="82935" marT="40041" marB="4004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76000">
                <a:tc>
                  <a:txBody>
                    <a:bodyPr/>
                    <a:lstStyle/>
                    <a:p>
                      <a:endParaRPr kumimoji="1" lang="ja-JP" altLang="en-US" sz="900" dirty="0"/>
                    </a:p>
                  </a:txBody>
                  <a:tcPr marL="82935" marR="82935" marT="40041" marB="4004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900" dirty="0"/>
                    </a:p>
                  </a:txBody>
                  <a:tcPr marL="82935" marR="82935" marT="40041" marB="4004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76000">
                <a:tc>
                  <a:txBody>
                    <a:bodyPr/>
                    <a:lstStyle/>
                    <a:p>
                      <a:endParaRPr kumimoji="1" lang="ja-JP" altLang="en-US" sz="900" dirty="0"/>
                    </a:p>
                  </a:txBody>
                  <a:tcPr marL="82935" marR="82935" marT="40041" marB="4004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900" dirty="0"/>
                    </a:p>
                  </a:txBody>
                  <a:tcPr marL="82935" marR="82935" marT="40041" marB="4004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76000">
                <a:tc>
                  <a:txBody>
                    <a:bodyPr/>
                    <a:lstStyle/>
                    <a:p>
                      <a:endParaRPr kumimoji="1" lang="ja-JP" altLang="en-US" sz="900" dirty="0"/>
                    </a:p>
                  </a:txBody>
                  <a:tcPr marL="82935" marR="82935" marT="40041" marB="4004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900" dirty="0"/>
                    </a:p>
                  </a:txBody>
                  <a:tcPr marL="82935" marR="82935" marT="40041" marB="4004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19870045"/>
                  </a:ext>
                </a:extLst>
              </a:tr>
            </a:tbl>
          </a:graphicData>
        </a:graphic>
      </p:graphicFrame>
      <p:sp>
        <p:nvSpPr>
          <p:cNvPr id="9" name="テキスト ボックス 8"/>
          <p:cNvSpPr txBox="1"/>
          <p:nvPr/>
        </p:nvSpPr>
        <p:spPr>
          <a:xfrm>
            <a:off x="757654" y="4932040"/>
            <a:ext cx="5269680" cy="1236220"/>
          </a:xfrm>
          <a:prstGeom prst="rect">
            <a:avLst/>
          </a:prstGeom>
          <a:noFill/>
        </p:spPr>
        <p:txBody>
          <a:bodyPr wrap="none" lIns="81264" tIns="40632" rIns="81264" bIns="40632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dirty="0" smtClean="0"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お申込み</a:t>
            </a:r>
            <a:r>
              <a:rPr lang="ja-JP" altLang="en-US" dirty="0"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期間</a:t>
            </a:r>
            <a:r>
              <a:rPr lang="ja-JP" altLang="en-US" dirty="0" smtClean="0"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：</a:t>
            </a:r>
            <a:r>
              <a:rPr lang="ja-JP" altLang="en-US" dirty="0" smtClean="0"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平成</a:t>
            </a:r>
            <a:r>
              <a:rPr lang="en-US" altLang="ja-JP" dirty="0" smtClean="0"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31</a:t>
            </a:r>
            <a:r>
              <a:rPr lang="ja-JP" altLang="en-US" dirty="0" smtClean="0"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年</a:t>
            </a:r>
            <a:r>
              <a:rPr lang="en-US" altLang="ja-JP" dirty="0" smtClean="0"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1</a:t>
            </a:r>
            <a:r>
              <a:rPr kumimoji="1" lang="ja-JP" altLang="en-US" dirty="0" smtClean="0"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月</a:t>
            </a:r>
            <a:r>
              <a:rPr lang="en-US" altLang="ja-JP" dirty="0"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7</a:t>
            </a:r>
            <a:r>
              <a:rPr kumimoji="1" lang="ja-JP" altLang="en-US" dirty="0" smtClean="0"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日</a:t>
            </a:r>
            <a:r>
              <a:rPr kumimoji="1" lang="ja-JP" altLang="en-US" dirty="0" smtClean="0"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（金</a:t>
            </a:r>
            <a:r>
              <a:rPr kumimoji="1" lang="ja-JP" altLang="en-US" dirty="0" smtClean="0"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）～</a:t>
            </a:r>
            <a:r>
              <a:rPr kumimoji="1" lang="en-US" altLang="ja-JP" dirty="0" smtClean="0"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2</a:t>
            </a:r>
            <a:r>
              <a:rPr kumimoji="1" lang="ja-JP" altLang="en-US" dirty="0" smtClean="0"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月</a:t>
            </a:r>
            <a:r>
              <a:rPr kumimoji="1" lang="en-US" altLang="ja-JP" dirty="0" smtClean="0"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15</a:t>
            </a:r>
            <a:r>
              <a:rPr kumimoji="1" lang="ja-JP" altLang="en-US" dirty="0" smtClean="0"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日</a:t>
            </a:r>
            <a:r>
              <a:rPr lang="ja-JP" altLang="en-US" dirty="0"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（</a:t>
            </a:r>
            <a:r>
              <a:rPr kumimoji="1" lang="ja-JP" altLang="en-US" dirty="0" smtClean="0"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金</a:t>
            </a:r>
            <a:r>
              <a:rPr lang="ja-JP" altLang="en-US" dirty="0"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）</a:t>
            </a:r>
            <a:endParaRPr kumimoji="1" lang="en-US" altLang="ja-JP" dirty="0" smtClean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dirty="0" smtClean="0"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　</a:t>
            </a:r>
            <a:r>
              <a:rPr lang="ja-JP" altLang="en-US" dirty="0" smtClean="0"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ＦＡＸで</a:t>
            </a:r>
            <a:r>
              <a:rPr lang="ja-JP" altLang="en-US" dirty="0"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お申込み下さい。</a:t>
            </a:r>
            <a:endParaRPr lang="en-US" altLang="ja-JP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pPr>
              <a:lnSpc>
                <a:spcPct val="150000"/>
              </a:lnSpc>
            </a:pPr>
            <a:r>
              <a:rPr lang="ja-JP" altLang="en-US" sz="1400" dirty="0"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☆ご記入頂いた個人情報は、本来の目的以外には使用しません</a:t>
            </a:r>
          </a:p>
        </p:txBody>
      </p:sp>
      <p:sp>
        <p:nvSpPr>
          <p:cNvPr id="10" name="正方形/長方形 9"/>
          <p:cNvSpPr/>
          <p:nvPr/>
        </p:nvSpPr>
        <p:spPr>
          <a:xfrm>
            <a:off x="1188386" y="6510775"/>
            <a:ext cx="4153338" cy="1467052"/>
          </a:xfrm>
          <a:prstGeom prst="rect">
            <a:avLst/>
          </a:prstGeom>
        </p:spPr>
        <p:txBody>
          <a:bodyPr wrap="square" lIns="81264" tIns="40632" rIns="81264" bIns="40632">
            <a:spAutoFit/>
          </a:bodyPr>
          <a:lstStyle/>
          <a:p>
            <a:pPr>
              <a:lnSpc>
                <a:spcPts val="1800"/>
              </a:lnSpc>
            </a:pPr>
            <a:r>
              <a:rPr lang="ja-JP" altLang="en-US" sz="1400" dirty="0">
                <a:latin typeface="HGP創英ﾌﾟﾚｾﾞﾝｽEB" pitchFamily="18" charset="-128"/>
                <a:ea typeface="HGP創英ﾌﾟﾚｾﾞﾝｽEB" pitchFamily="18" charset="-128"/>
              </a:rPr>
              <a:t>お問い合わせ先</a:t>
            </a:r>
            <a:endParaRPr lang="en-US" altLang="ja-JP" sz="1400" dirty="0">
              <a:latin typeface="HGP創英ﾌﾟﾚｾﾞﾝｽEB" pitchFamily="18" charset="-128"/>
              <a:ea typeface="HGP創英ﾌﾟﾚｾﾞﾝｽEB" pitchFamily="18" charset="-128"/>
            </a:endParaRPr>
          </a:p>
          <a:p>
            <a:pPr>
              <a:lnSpc>
                <a:spcPts val="1800"/>
              </a:lnSpc>
            </a:pPr>
            <a:r>
              <a:rPr lang="ja-JP" altLang="en-US" sz="1400" dirty="0">
                <a:latin typeface="HGP創英ﾌﾟﾚｾﾞﾝｽEB" pitchFamily="18" charset="-128"/>
                <a:ea typeface="HGP創英ﾌﾟﾚｾﾞﾝｽEB" pitchFamily="18" charset="-128"/>
              </a:rPr>
              <a:t>国立研究開発法人　国立がん研究センター東病院　</a:t>
            </a:r>
            <a:endParaRPr lang="en-US" altLang="ja-JP" sz="1400" dirty="0">
              <a:latin typeface="HGP創英ﾌﾟﾚｾﾞﾝｽEB" pitchFamily="18" charset="-128"/>
              <a:ea typeface="HGP創英ﾌﾟﾚｾﾞﾝｽEB" pitchFamily="18" charset="-128"/>
            </a:endParaRPr>
          </a:p>
          <a:p>
            <a:pPr>
              <a:lnSpc>
                <a:spcPts val="1800"/>
              </a:lnSpc>
            </a:pPr>
            <a:r>
              <a:rPr lang="ja-JP" altLang="en-US" sz="1400" dirty="0">
                <a:latin typeface="HGP創英ﾌﾟﾚｾﾞﾝｽEB" pitchFamily="18" charset="-128"/>
                <a:ea typeface="HGP創英ﾌﾟﾚｾﾞﾝｽEB" pitchFamily="18" charset="-128"/>
              </a:rPr>
              <a:t>認定看護師教育課程</a:t>
            </a:r>
            <a:endParaRPr lang="en-US" altLang="ja-JP" sz="1400" dirty="0">
              <a:latin typeface="HGP創英ﾌﾟﾚｾﾞﾝｽEB" pitchFamily="18" charset="-128"/>
              <a:ea typeface="HGP創英ﾌﾟﾚｾﾞﾝｽEB" pitchFamily="18" charset="-128"/>
            </a:endParaRPr>
          </a:p>
          <a:p>
            <a:pPr>
              <a:lnSpc>
                <a:spcPts val="1800"/>
              </a:lnSpc>
            </a:pPr>
            <a:r>
              <a:rPr lang="ja-JP" altLang="en-US" sz="1400" dirty="0">
                <a:latin typeface="HGP創英ﾌﾟﾚｾﾞﾝｽEB" pitchFamily="18" charset="-128"/>
                <a:ea typeface="HGP創英ﾌﾟﾚｾﾞﾝｽEB" pitchFamily="18" charset="-128"/>
              </a:rPr>
              <a:t>〒</a:t>
            </a:r>
            <a:r>
              <a:rPr lang="en-US" altLang="ja-JP" sz="1400" dirty="0">
                <a:latin typeface="HGP創英ﾌﾟﾚｾﾞﾝｽEB" pitchFamily="18" charset="-128"/>
                <a:ea typeface="HGP創英ﾌﾟﾚｾﾞﾝｽEB" pitchFamily="18" charset="-128"/>
              </a:rPr>
              <a:t>277-8577</a:t>
            </a:r>
            <a:r>
              <a:rPr lang="ja-JP" altLang="en-US" sz="1400" dirty="0">
                <a:latin typeface="HGP創英ﾌﾟﾚｾﾞﾝｽEB" pitchFamily="18" charset="-128"/>
                <a:ea typeface="HGP創英ﾌﾟﾚｾﾞﾝｽEB" pitchFamily="18" charset="-128"/>
              </a:rPr>
              <a:t>　千葉県柏市柏の葉</a:t>
            </a:r>
            <a:r>
              <a:rPr lang="en-US" altLang="ja-JP" sz="1400" dirty="0">
                <a:latin typeface="HGP創英ﾌﾟﾚｾﾞﾝｽEB" pitchFamily="18" charset="-128"/>
                <a:ea typeface="HGP創英ﾌﾟﾚｾﾞﾝｽEB" pitchFamily="18" charset="-128"/>
              </a:rPr>
              <a:t>6-5-1</a:t>
            </a:r>
            <a:r>
              <a:rPr lang="ja-JP" altLang="en-US" sz="1400" dirty="0">
                <a:latin typeface="HGP創英ﾌﾟﾚｾﾞﾝｽEB" pitchFamily="18" charset="-128"/>
                <a:ea typeface="HGP創英ﾌﾟﾚｾﾞﾝｽEB" pitchFamily="18" charset="-128"/>
              </a:rPr>
              <a:t>　　</a:t>
            </a:r>
            <a:endParaRPr lang="en-US" altLang="ja-JP" sz="1400" dirty="0">
              <a:latin typeface="HGP創英ﾌﾟﾚｾﾞﾝｽEB" pitchFamily="18" charset="-128"/>
              <a:ea typeface="HGP創英ﾌﾟﾚｾﾞﾝｽEB" pitchFamily="18" charset="-128"/>
            </a:endParaRPr>
          </a:p>
          <a:p>
            <a:pPr>
              <a:lnSpc>
                <a:spcPts val="1800"/>
              </a:lnSpc>
            </a:pPr>
            <a:r>
              <a:rPr lang="ja-JP" altLang="en-US" sz="1400" dirty="0">
                <a:latin typeface="HGP創英ﾌﾟﾚｾﾞﾝｽEB" pitchFamily="18" charset="-128"/>
                <a:ea typeface="HGP創英ﾌﾟﾚｾﾞﾝｽEB" pitchFamily="18" charset="-128"/>
              </a:rPr>
              <a:t>電話</a:t>
            </a:r>
            <a:r>
              <a:rPr lang="en-US" altLang="ja-JP" sz="1400" dirty="0">
                <a:latin typeface="HGP創英ﾌﾟﾚｾﾞﾝｽEB" pitchFamily="18" charset="-128"/>
                <a:ea typeface="HGP創英ﾌﾟﾚｾﾞﾝｽEB" pitchFamily="18" charset="-128"/>
              </a:rPr>
              <a:t>04-7133-1111 </a:t>
            </a:r>
            <a:r>
              <a:rPr lang="ja-JP" altLang="en-US" sz="1400" dirty="0">
                <a:latin typeface="HGP創英ﾌﾟﾚｾﾞﾝｽEB" pitchFamily="18" charset="-128"/>
                <a:ea typeface="HGP創英ﾌﾟﾚｾﾞﾝｽEB" pitchFamily="18" charset="-128"/>
              </a:rPr>
              <a:t>（副看護部長：關本</a:t>
            </a:r>
            <a:r>
              <a:rPr lang="en-US" altLang="ja-JP" sz="1400" dirty="0">
                <a:latin typeface="HGP創英ﾌﾟﾚｾﾞﾝｽEB" pitchFamily="18" charset="-128"/>
                <a:ea typeface="HGP創英ﾌﾟﾚｾﾞﾝｽEB" pitchFamily="18" charset="-128"/>
              </a:rPr>
              <a:t>/91343</a:t>
            </a:r>
            <a:r>
              <a:rPr lang="ja-JP" altLang="en-US" sz="1400" dirty="0">
                <a:latin typeface="HGP創英ﾌﾟﾚｾﾞﾝｽEB" pitchFamily="18" charset="-128"/>
                <a:ea typeface="HGP創英ﾌﾟﾚｾﾞﾝｽEB" pitchFamily="18" charset="-128"/>
              </a:rPr>
              <a:t>）</a:t>
            </a:r>
            <a:r>
              <a:rPr lang="en-US" altLang="ja-JP" sz="1400" dirty="0">
                <a:latin typeface="HGP創英ﾌﾟﾚｾﾞﾝｽEB" pitchFamily="18" charset="-128"/>
                <a:ea typeface="HGP創英ﾌﾟﾚｾﾞﾝｽEB" pitchFamily="18" charset="-128"/>
              </a:rPr>
              <a:t> </a:t>
            </a:r>
          </a:p>
          <a:p>
            <a:pPr>
              <a:lnSpc>
                <a:spcPts val="1800"/>
              </a:lnSpc>
            </a:pPr>
            <a:r>
              <a:rPr lang="ja-JP" altLang="en-US" sz="1400" dirty="0">
                <a:latin typeface="HGP創英ﾌﾟﾚｾﾞﾝｽEB" pitchFamily="18" charset="-128"/>
                <a:ea typeface="HGP創英ﾌﾟﾚｾﾞﾝｽEB" pitchFamily="18" charset="-128"/>
              </a:rPr>
              <a:t> </a:t>
            </a:r>
            <a:r>
              <a:rPr lang="en-US" altLang="ja-JP" sz="1400" dirty="0">
                <a:latin typeface="HGP創英ﾌﾟﾚｾﾞﾝｽEB" pitchFamily="18" charset="-128"/>
                <a:ea typeface="HGP創英ﾌﾟﾚｾﾞﾝｽEB" pitchFamily="18" charset="-128"/>
              </a:rPr>
              <a:t>E-mail</a:t>
            </a:r>
            <a:r>
              <a:rPr lang="ja-JP" altLang="en-US" sz="1400" dirty="0">
                <a:latin typeface="HGP創英ﾌﾟﾚｾﾞﾝｽEB" pitchFamily="18" charset="-128"/>
                <a:ea typeface="HGP創英ﾌﾟﾚｾﾞﾝｽEB" pitchFamily="18" charset="-128"/>
              </a:rPr>
              <a:t>：</a:t>
            </a:r>
            <a:r>
              <a:rPr lang="en-US" altLang="ja-JP" sz="1400" kern="0" dirty="0">
                <a:solidFill>
                  <a:srgbClr val="000000"/>
                </a:solidFill>
                <a:ea typeface="HGPｺﾞｼｯｸE" panose="020B0900000000000000" pitchFamily="50" charset="-128"/>
              </a:rPr>
              <a:t> </a:t>
            </a:r>
            <a:r>
              <a:rPr lang="en-US" altLang="ja-JP" sz="1400" kern="0" dirty="0" err="1">
                <a:solidFill>
                  <a:srgbClr val="000000"/>
                </a:solidFill>
                <a:ea typeface="HGPｺﾞｼｯｸE" panose="020B0900000000000000" pitchFamily="50" charset="-128"/>
              </a:rPr>
              <a:t>ninteikango</a:t>
            </a:r>
            <a:r>
              <a:rPr lang="en-US" altLang="ja-JP" sz="1400" kern="0" dirty="0">
                <a:solidFill>
                  <a:srgbClr val="000000"/>
                </a:solidFill>
                <a:ea typeface="HGPｺﾞｼｯｸE" panose="020B0900000000000000" pitchFamily="50" charset="-128"/>
              </a:rPr>
              <a:t> @ east.ncc.go.jp</a:t>
            </a:r>
            <a:endParaRPr lang="en-US" altLang="ja-JP" sz="1400" dirty="0">
              <a:latin typeface="HGP創英ﾌﾟﾚｾﾞﾝｽEB" pitchFamily="18" charset="-128"/>
              <a:ea typeface="HGP創英ﾌﾟﾚｾﾞﾝｽEB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92558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1085</TotalTime>
  <Words>49</Words>
  <Application>Microsoft Office PowerPoint</Application>
  <PresentationFormat>画面に合わせる (4:3)</PresentationFormat>
  <Paragraphs>16</Paragraphs>
  <Slides>1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3" baseType="lpstr">
      <vt:lpstr>Office ​​テーマ</vt:lpstr>
      <vt:lpstr>1_Office テーマ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kyoiku3</dc:creator>
  <cp:lastModifiedBy>kyoreina</cp:lastModifiedBy>
  <cp:revision>67</cp:revision>
  <cp:lastPrinted>2018-06-18T01:45:45Z</cp:lastPrinted>
  <dcterms:created xsi:type="dcterms:W3CDTF">2016-11-12T05:38:52Z</dcterms:created>
  <dcterms:modified xsi:type="dcterms:W3CDTF">2018-12-17T02:28:07Z</dcterms:modified>
</cp:coreProperties>
</file>